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411" r:id="rId3"/>
    <p:sldId id="449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459" r:id="rId13"/>
    <p:sldId id="443" r:id="rId14"/>
  </p:sldIdLst>
  <p:sldSz cx="12192000" cy="6858000"/>
  <p:notesSz cx="9296400" cy="70104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244D"/>
    <a:srgbClr val="DD550C"/>
    <a:srgbClr val="CC6600"/>
    <a:srgbClr val="F68026"/>
    <a:srgbClr val="666699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380" autoAdjust="0"/>
    <p:restoredTop sz="75771" autoAdjust="0"/>
  </p:normalViewPr>
  <p:slideViewPr>
    <p:cSldViewPr>
      <p:cViewPr varScale="1">
        <p:scale>
          <a:sx n="115" d="100"/>
          <a:sy n="115" d="100"/>
        </p:scale>
        <p:origin x="18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796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796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6796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12988" y="525463"/>
            <a:ext cx="46736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41674" y="3329940"/>
            <a:ext cx="6813056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796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12988" y="525463"/>
            <a:ext cx="4673600" cy="26289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2943" indent="-232943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25 Min: Data structures: Slides 1-4</a:t>
            </a:r>
          </a:p>
          <a:p>
            <a:pPr marL="232943" indent="-232943">
              <a:buAutoNum type="arabicPeriod"/>
            </a:pPr>
            <a:r>
              <a:rPr lang="en-US" altLang="zh-Hans" baseline="0" dirty="0">
                <a:latin typeface="Times New Roman" charset="0"/>
                <a:ea typeface="ＭＳ Ｐゴシック" charset="0"/>
                <a:cs typeface="ＭＳ Ｐゴシック" charset="0"/>
              </a:rPr>
              <a:t>25 Min: Condition variables: Slides 5-12.</a:t>
            </a:r>
          </a:p>
          <a:p>
            <a:pPr marL="232943" indent="-232943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Cont. 13.</a:t>
            </a: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linux.die.net</a:t>
            </a:r>
            <a:r>
              <a:rPr lang="en-US" dirty="0"/>
              <a:t>/man/3/</a:t>
            </a:r>
            <a:r>
              <a:rPr lang="en-US" dirty="0" err="1"/>
              <a:t>pthread_cond_wait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8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0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AUbatch</a:t>
            </a:r>
            <a:r>
              <a:rPr lang="en-US" dirty="0"/>
              <a:t> into the producer/consumer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69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70138" y="523875"/>
            <a:ext cx="4659312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370138" y="523875"/>
            <a:ext cx="4659312" cy="26225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A5EE1D-AEEB-5346-B699-82CA03C48839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3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27787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47776"/>
            <a:ext cx="11582400" cy="5229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>
                <a:solidFill>
                  <a:schemeClr val="bg1"/>
                </a:solidFill>
              </a:rPr>
              <a:t>COMP 7500 Advanced </a:t>
            </a:r>
            <a:r>
              <a:rPr lang="en-US" sz="1000" dirty="0">
                <a:solidFill>
                  <a:schemeClr val="bg1"/>
                </a:solidFill>
              </a:rPr>
              <a:t>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racle.com/cd/E19455-01/806-5257/6je9h032r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racle.com/cd/E19455-01/806-5257/6je9h032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 7500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Xiao </a:t>
            </a: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Lecture 16b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>
                <a:solidFill>
                  <a:srgbClr val="03244D"/>
                </a:solidFill>
              </a:rPr>
              <a:t>3-4 AUbatch</a:t>
            </a:r>
            <a:r>
              <a:rPr lang="en-US" altLang="zh-Hans" sz="3600" b="0" kern="0" dirty="0">
                <a:solidFill>
                  <a:srgbClr val="03244D"/>
                </a:solidFill>
              </a:rPr>
              <a:t>: </a:t>
            </a:r>
            <a:r>
              <a:rPr lang="en-US" sz="3600" b="0" kern="0" dirty="0">
                <a:solidFill>
                  <a:srgbClr val="03244D"/>
                </a:solidFill>
              </a:rPr>
              <a:t>Data Structures and Condition Variables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0C38-DCEC-A64B-A6A6-B89ADF06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1155442"/>
          </a:xfrm>
        </p:spPr>
        <p:txBody>
          <a:bodyPr/>
          <a:lstStyle/>
          <a:p>
            <a:r>
              <a:rPr lang="en-US" sz="3600" dirty="0">
                <a:solidFill>
                  <a:srgbClr val="DD550C"/>
                </a:solidFill>
                <a:latin typeface="Calibri"/>
                <a:cs typeface="Calibri"/>
              </a:rPr>
              <a:t>Exercise 3: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What’s the problem with the lock solution? How can you improve this code using wait and signal?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87B8C-114A-9048-B9BB-CEAB14338085}"/>
              </a:ext>
            </a:extLst>
          </p:cNvPr>
          <p:cNvSpPr/>
          <p:nvPr/>
        </p:nvSpPr>
        <p:spPr>
          <a:xfrm>
            <a:off x="533400" y="138404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(head == SIZE) 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  <a:endParaRPr lang="en-US" sz="20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3881C-7BC1-FD42-A8B6-A8F2C4AD97FE}"/>
              </a:ext>
            </a:extLst>
          </p:cNvPr>
          <p:cNvSpPr/>
          <p:nvPr/>
        </p:nvSpPr>
        <p:spPr>
          <a:xfrm>
            <a:off x="6553200" y="1307842"/>
            <a:ext cx="518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while (count == 0)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58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304800"/>
            <a:ext cx="5181600" cy="13716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How to use condition variables to wait?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304800"/>
            <a:ext cx="8382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while (count == SIZE)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   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cv_wait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notFull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if (head == SIZE)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cv_signal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notEmpty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35463-181B-F44A-8D82-B725FDF4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86000"/>
            <a:ext cx="6096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91600" cy="9906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Condition Variables</a:t>
            </a: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752600" y="6477000"/>
            <a:ext cx="1219200" cy="4762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B83CF5-451D-2748-9708-DEE764A0CAA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138207"/>
            <a:ext cx="9161930" cy="4652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597483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dirty="0">
                <a:latin typeface="Calibri"/>
                <a:cs typeface="Calibri"/>
              </a:rPr>
              <a:t>Reference: http://</a:t>
            </a:r>
            <a:r>
              <a:rPr lang="en-US" sz="1800" b="0" dirty="0" err="1">
                <a:latin typeface="Calibri"/>
                <a:cs typeface="Calibri"/>
              </a:rPr>
              <a:t>blog.csdn.net</a:t>
            </a:r>
            <a:r>
              <a:rPr lang="en-US" sz="1800" b="0" dirty="0">
                <a:latin typeface="Calibri"/>
                <a:cs typeface="Calibri"/>
              </a:rPr>
              <a:t>/</a:t>
            </a:r>
            <a:r>
              <a:rPr lang="en-US" sz="1800" b="0" dirty="0" err="1">
                <a:latin typeface="Calibri"/>
                <a:cs typeface="Calibri"/>
              </a:rPr>
              <a:t>imyfriend</a:t>
            </a:r>
            <a:r>
              <a:rPr lang="en-US" sz="1800" b="0" dirty="0">
                <a:latin typeface="Calibri"/>
                <a:cs typeface="Calibri"/>
              </a:rPr>
              <a:t>/article/details/7590547</a:t>
            </a:r>
          </a:p>
        </p:txBody>
      </p:sp>
    </p:spTree>
    <p:extLst>
      <p:ext uri="{BB962C8B-B14F-4D97-AF65-F5344CB8AC3E}">
        <p14:creationId xmlns:p14="http://schemas.microsoft.com/office/powerpoint/2010/main" val="426092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4800" y="1447800"/>
            <a:ext cx="733425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What’s the </a:t>
            </a:r>
            <a:r>
              <a:rPr lang="en-US" altLang="en-US" sz="3600" dirty="0">
                <a:solidFill>
                  <a:srgbClr val="DD550C"/>
                </a:solidFill>
              </a:rPr>
              <a:t>motivation</a:t>
            </a:r>
            <a:r>
              <a:rPr lang="en-US" altLang="en-US" sz="3600" dirty="0"/>
              <a:t> of condition variables?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</a:t>
            </a:r>
            <a:r>
              <a:rPr lang="en-US" altLang="en-US" sz="3600" dirty="0">
                <a:solidFill>
                  <a:srgbClr val="DD550C"/>
                </a:solidFill>
              </a:rPr>
              <a:t>use</a:t>
            </a:r>
            <a:r>
              <a:rPr lang="en-US" altLang="en-US" sz="3600" dirty="0"/>
              <a:t> condition variables?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</p:txBody>
      </p:sp>
      <p:pic>
        <p:nvPicPr>
          <p:cNvPr id="3" name="Picture 2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A369C0D-CD9C-4909-9302-4A074192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333375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9B352-80D4-4F0A-ACAA-21A1D7AC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10" y="4876800"/>
            <a:ext cx="1121249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838200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03FC1-D34F-044E-B055-663A95C9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0" y="3890537"/>
            <a:ext cx="2103120" cy="21031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22139B-1F06-1648-B1D2-FF4D1B6C4088}"/>
              </a:ext>
            </a:extLst>
          </p:cNvPr>
          <p:cNvGrpSpPr/>
          <p:nvPr/>
        </p:nvGrpSpPr>
        <p:grpSpPr>
          <a:xfrm>
            <a:off x="457199" y="1227040"/>
            <a:ext cx="11277601" cy="4906933"/>
            <a:chOff x="457199" y="1227040"/>
            <a:chExt cx="11277601" cy="4906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EF3FF9-D58D-134A-8A28-51CFD950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00" y="1227040"/>
              <a:ext cx="2194560" cy="21945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DE3FD6-7C4F-674A-A0B3-8B31AFC3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" y="3939413"/>
              <a:ext cx="2194560" cy="219456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2AF7A-F5F6-8240-A507-E2662384FE99}"/>
                </a:ext>
              </a:extLst>
            </p:cNvPr>
            <p:cNvGrpSpPr/>
            <p:nvPr/>
          </p:nvGrpSpPr>
          <p:grpSpPr>
            <a:xfrm>
              <a:off x="457200" y="1241486"/>
              <a:ext cx="5410200" cy="2194560"/>
              <a:chOff x="457200" y="1241486"/>
              <a:chExt cx="5410200" cy="219456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EA878C5-12EA-8348-934C-883403040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200" y="1241486"/>
                <a:ext cx="2194560" cy="219456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575BAF-0B3E-8642-8D29-27C6F191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687" y="1716469"/>
                <a:ext cx="3203713" cy="1177728"/>
              </a:xfrm>
              <a:prstGeom prst="rect">
                <a:avLst/>
              </a:prstGeom>
              <a:solidFill>
                <a:srgbClr val="496E9C">
                  <a:alpha val="20000"/>
                </a:srgbClr>
              </a:solidFill>
              <a:ln w="114300" cmpd="thickThin">
                <a:solidFill>
                  <a:srgbClr val="DD550C"/>
                </a:solidFill>
                <a:miter lim="800000"/>
                <a:headEnd/>
                <a:tailEnd/>
              </a:ln>
            </p:spPr>
            <p:txBody>
              <a:bodyPr wrap="square" lIns="69056" tIns="34529" rIns="69056" bIns="34529" anchor="ctr">
                <a:spAutoFit/>
              </a:bodyPr>
              <a:lstStyle/>
              <a:p>
                <a:pPr algn="ctr"/>
                <a:r>
                  <a:rPr lang="en-US" altLang="zh-Hans" sz="3600" b="0" dirty="0">
                    <a:solidFill>
                      <a:srgbClr val="03244D"/>
                    </a:solidFill>
                    <a:latin typeface="Calibri" panose="020F0502020204030204" pitchFamily="34" charset="0"/>
                    <a:ea typeface="MS PGothic" charset="0"/>
                    <a:cs typeface="Calibri" panose="020F0502020204030204" pitchFamily="34" charset="0"/>
                  </a:rPr>
                  <a:t>Data Flow Diagram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2B91A5-3E3F-824A-B98A-6DE325D15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4372754"/>
              <a:ext cx="3256461" cy="1177728"/>
            </a:xfrm>
            <a:prstGeom prst="rect">
              <a:avLst/>
            </a:prstGeom>
            <a:solidFill>
              <a:srgbClr val="496E9C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 lIns="69056" tIns="34529" rIns="69056" bIns="34529" anchor="ctr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ea typeface="MS PGothic" charset="0"/>
                  <a:cs typeface="Calibri" panose="020F0502020204030204" pitchFamily="34" charset="0"/>
                </a:rPr>
                <a:t>Program Structure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CB950D-2F63-2244-BD4C-CFA2392A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986" y="1716469"/>
              <a:ext cx="3329814" cy="1177728"/>
            </a:xfrm>
            <a:prstGeom prst="rect">
              <a:avLst/>
            </a:prstGeom>
            <a:solidFill>
              <a:srgbClr val="496E9C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 lIns="69056" tIns="34529" rIns="69056" bIns="34529" anchor="ctr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ea typeface="MS PGothic" charset="0"/>
                  <a:cs typeface="Calibri" panose="020F0502020204030204" pitchFamily="34" charset="0"/>
                </a:rPr>
                <a:t>Function Prototypes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DBF5454-E695-4146-9651-1D728B7D7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325358"/>
            <a:ext cx="3246988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23004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DAE3-A09A-46EE-878D-2B3A0634D269}"/>
              </a:ext>
            </a:extLst>
          </p:cNvPr>
          <p:cNvSpPr txBox="1">
            <a:spLocks/>
          </p:cNvSpPr>
          <p:nvPr/>
        </p:nvSpPr>
        <p:spPr>
          <a:xfrm>
            <a:off x="1752600" y="381000"/>
            <a:ext cx="8534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>
                <a:solidFill>
                  <a:srgbClr val="DD550C"/>
                </a:solidFill>
              </a:rPr>
              <a:t>Exercise 1: </a:t>
            </a:r>
            <a:r>
              <a:rPr lang="en-US" altLang="en-US" kern="0" dirty="0"/>
              <a:t>Data Structures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04132-D7CD-0A42-ABC1-EFE366F94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95400"/>
            <a:ext cx="99060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Please design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data structures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for the parameters in the above function prototypes.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D27FD-D049-5B40-A71E-C391440E2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06425"/>
            <a:ext cx="9906000" cy="584775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AUbatch</a:t>
            </a: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Design of Data Structures</a:t>
            </a:r>
            <a:endParaRPr lang="en-US" altLang="en-US" sz="3200" b="0" dirty="0">
              <a:solidFill>
                <a:srgbClr val="0324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124ADA-2A6E-0448-8F0C-C3F18C1EBE25}"/>
              </a:ext>
            </a:extLst>
          </p:cNvPr>
          <p:cNvGrpSpPr/>
          <p:nvPr/>
        </p:nvGrpSpPr>
        <p:grpSpPr>
          <a:xfrm>
            <a:off x="4724400" y="3124200"/>
            <a:ext cx="2590800" cy="2001355"/>
            <a:chOff x="5829300" y="3514583"/>
            <a:chExt cx="2590800" cy="20013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68E7D5-6012-2C41-8AD3-07ED8363E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9300" y="3514583"/>
              <a:ext cx="2590800" cy="1077218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Function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Prototypes</a:t>
              </a:r>
              <a:endParaRPr lang="en-US" sz="32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A61E208-F0AC-7E4A-9844-F3E5BA691829}"/>
                </a:ext>
              </a:extLst>
            </p:cNvPr>
            <p:cNvSpPr/>
            <p:nvPr/>
          </p:nvSpPr>
          <p:spPr bwMode="auto">
            <a:xfrm>
              <a:off x="6708876" y="4652357"/>
              <a:ext cx="765229" cy="863581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C1ABDD-F7EA-E749-A8D1-8009F9FB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146623"/>
            <a:ext cx="2739971" cy="1077218"/>
          </a:xfrm>
          <a:prstGeom prst="rect">
            <a:avLst/>
          </a:prstGeom>
          <a:solidFill>
            <a:srgbClr val="F68026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en-US" sz="3200" b="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C806FE-AB12-BA48-8890-701DDD4919A3}"/>
              </a:ext>
            </a:extLst>
          </p:cNvPr>
          <p:cNvGrpSpPr/>
          <p:nvPr/>
        </p:nvGrpSpPr>
        <p:grpSpPr>
          <a:xfrm>
            <a:off x="1390185" y="3146623"/>
            <a:ext cx="2590800" cy="1958777"/>
            <a:chOff x="914400" y="3567262"/>
            <a:chExt cx="2590800" cy="1958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BA982-F574-C147-B010-6BAF43B4E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3567262"/>
              <a:ext cx="2590800" cy="1077218"/>
            </a:xfrm>
            <a:prstGeom prst="rect">
              <a:avLst/>
            </a:prstGeom>
            <a:solidFill>
              <a:srgbClr val="F68026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rebuchet MS" charset="0"/>
                  <a:ea typeface="ＭＳ Ｐゴシック" charset="-128"/>
                </a:defRPr>
              </a:lvl9pPr>
            </a:lstStyle>
            <a:p>
              <a:pPr algn="ctr">
                <a:spcBef>
                  <a:spcPts val="600"/>
                </a:spcBef>
                <a:spcAft>
                  <a:spcPts val="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Flow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0" dirty="0">
                  <a:solidFill>
                    <a:srgbClr val="0324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Diagram</a:t>
              </a:r>
              <a:endParaRPr lang="en-US" altLang="en-US" sz="32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Down Arrow 8">
              <a:extLst>
                <a:ext uri="{FF2B5EF4-FFF2-40B4-BE49-F238E27FC236}">
                  <a16:creationId xmlns:a16="http://schemas.microsoft.com/office/drawing/2014/main" id="{73AB6B6E-BDCD-374B-B079-16701A0F64D2}"/>
                </a:ext>
              </a:extLst>
            </p:cNvPr>
            <p:cNvSpPr/>
            <p:nvPr/>
          </p:nvSpPr>
          <p:spPr bwMode="auto">
            <a:xfrm>
              <a:off x="1733550" y="4662458"/>
              <a:ext cx="765229" cy="863581"/>
            </a:xfrm>
            <a:prstGeom prst="downArrow">
              <a:avLst/>
            </a:prstGeom>
            <a:solidFill>
              <a:srgbClr val="DD550C"/>
            </a:solidFill>
            <a:ln w="9525" cap="flat" cmpd="sng" algn="ctr">
              <a:solidFill>
                <a:srgbClr val="DD55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7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447F-11E3-D04E-A130-5E759972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Variables: </a:t>
            </a:r>
            <a:r>
              <a:rPr lang="en-US" dirty="0" err="1"/>
              <a:t>cv_wait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21B9F-2BE2-7442-A318-E5B94920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11734800" cy="3988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20F7F-4623-6E4B-81AD-0045A415FE9B}"/>
              </a:ext>
            </a:extLst>
          </p:cNvPr>
          <p:cNvSpPr txBox="1"/>
          <p:nvPr/>
        </p:nvSpPr>
        <p:spPr>
          <a:xfrm>
            <a:off x="152400" y="5867400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https://docs.oracle.com/cd/E19455-01/806-5257/6je9h032r/index.html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A8C8A-971D-0C40-890E-6014BED74B1C}"/>
              </a:ext>
            </a:extLst>
          </p:cNvPr>
          <p:cNvSpPr/>
          <p:nvPr/>
        </p:nvSpPr>
        <p:spPr>
          <a:xfrm>
            <a:off x="304800" y="1739402"/>
            <a:ext cx="609600" cy="394198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F7A0-0734-D041-A1AB-90504EA9CE97}"/>
              </a:ext>
            </a:extLst>
          </p:cNvPr>
          <p:cNvSpPr/>
          <p:nvPr/>
        </p:nvSpPr>
        <p:spPr>
          <a:xfrm>
            <a:off x="4610100" y="1764802"/>
            <a:ext cx="6896100" cy="394198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D3A57-D26F-5743-A102-90D4AFC9DA56}"/>
              </a:ext>
            </a:extLst>
          </p:cNvPr>
          <p:cNvSpPr/>
          <p:nvPr/>
        </p:nvSpPr>
        <p:spPr>
          <a:xfrm>
            <a:off x="304800" y="4800600"/>
            <a:ext cx="5791200" cy="457200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2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710B18-4D93-8A41-8567-775E98E0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81100"/>
            <a:ext cx="10591800" cy="4646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4447F-11E3-D04E-A130-5E759972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Variables: </a:t>
            </a:r>
            <a:r>
              <a:rPr lang="en-US" dirty="0" err="1"/>
              <a:t>cv_signal</a:t>
            </a:r>
            <a:r>
              <a:rPr lang="en-US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20F7F-4623-6E4B-81AD-0045A415FE9B}"/>
              </a:ext>
            </a:extLst>
          </p:cNvPr>
          <p:cNvSpPr txBox="1"/>
          <p:nvPr/>
        </p:nvSpPr>
        <p:spPr>
          <a:xfrm>
            <a:off x="152400" y="5867400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https://docs.oracle.com/cd/E19455-01/806-5257/6je9h032r/index.html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DF7A0-0734-D041-A1AB-90504EA9CE97}"/>
              </a:ext>
            </a:extLst>
          </p:cNvPr>
          <p:cNvSpPr/>
          <p:nvPr/>
        </p:nvSpPr>
        <p:spPr>
          <a:xfrm>
            <a:off x="6400800" y="1764802"/>
            <a:ext cx="4038600" cy="394198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D3A57-D26F-5743-A102-90D4AFC9DA56}"/>
              </a:ext>
            </a:extLst>
          </p:cNvPr>
          <p:cNvSpPr/>
          <p:nvPr/>
        </p:nvSpPr>
        <p:spPr>
          <a:xfrm>
            <a:off x="457200" y="5161558"/>
            <a:ext cx="6705600" cy="553441"/>
          </a:xfrm>
          <a:prstGeom prst="rect">
            <a:avLst/>
          </a:prstGeom>
          <a:solidFill>
            <a:srgbClr val="F68026">
              <a:alpha val="24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C485-1EEF-B94F-BD1D-B1312A57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 in OS/161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A34F3-7233-D143-AF7E-9E58A3507164}"/>
              </a:ext>
            </a:extLst>
          </p:cNvPr>
          <p:cNvSpPr/>
          <p:nvPr/>
        </p:nvSpPr>
        <p:spPr>
          <a:xfrm>
            <a:off x="381000" y="1137821"/>
            <a:ext cx="11506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latin typeface="Courier New"/>
                <a:cs typeface="Courier New"/>
              </a:rPr>
              <a:t>/* Release </a:t>
            </a:r>
            <a:r>
              <a:rPr lang="en-US" sz="2800" b="0" i="1" dirty="0">
                <a:latin typeface="Courier New"/>
                <a:cs typeface="Courier New"/>
              </a:rPr>
              <a:t>lock</a:t>
            </a:r>
            <a:r>
              <a:rPr lang="en-US" sz="2800" b="0" dirty="0">
                <a:latin typeface="Courier New"/>
                <a:cs typeface="Courier New"/>
              </a:rPr>
              <a:t>, put thread to sleep until </a:t>
            </a:r>
            <a:r>
              <a:rPr lang="en-US" sz="2800" b="0" i="1" dirty="0">
                <a:latin typeface="Courier New"/>
                <a:cs typeface="Courier New"/>
              </a:rPr>
              <a:t>cv</a:t>
            </a:r>
            <a:r>
              <a:rPr lang="en-US" sz="2800" b="0" dirty="0">
                <a:latin typeface="Courier New"/>
                <a:cs typeface="Courier New"/>
              </a:rPr>
              <a:t> is signaled; when thread wakes up again, re-acquire lock before returning */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void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cv_wait</a:t>
            </a:r>
            <a:r>
              <a:rPr lang="en-US" sz="2800" b="0" dirty="0">
                <a:latin typeface="Courier New"/>
                <a:cs typeface="Courier New"/>
              </a:rPr>
              <a:t>(</a:t>
            </a:r>
            <a:r>
              <a:rPr lang="en-US" sz="2800" b="0" dirty="0" err="1">
                <a:latin typeface="Courier New"/>
                <a:cs typeface="Courier New"/>
              </a:rPr>
              <a:t>struct</a:t>
            </a:r>
            <a:r>
              <a:rPr lang="en-US" sz="2800" b="0" dirty="0">
                <a:latin typeface="Courier New"/>
                <a:cs typeface="Courier New"/>
              </a:rPr>
              <a:t> cv *c,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struct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 lock *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latin typeface="Courier New"/>
                <a:cs typeface="Courier New"/>
              </a:rPr>
              <a:t>);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/* If any threads are waiting on </a:t>
            </a:r>
            <a:r>
              <a:rPr lang="en-US" sz="2800" b="0" i="1" dirty="0">
                <a:latin typeface="Courier New"/>
                <a:cs typeface="Courier New"/>
              </a:rPr>
              <a:t>cv</a:t>
            </a:r>
            <a:r>
              <a:rPr lang="en-US" sz="2800" b="0" dirty="0">
                <a:latin typeface="Courier New"/>
                <a:cs typeface="Courier New"/>
              </a:rPr>
              <a:t>, wake up one of them. Caller must hold </a:t>
            </a:r>
            <a:r>
              <a:rPr lang="en-US" sz="2800" b="0" i="1" dirty="0">
                <a:latin typeface="Courier New"/>
                <a:cs typeface="Courier New"/>
              </a:rPr>
              <a:t>lock</a:t>
            </a:r>
            <a:r>
              <a:rPr lang="en-US" sz="2800" b="0" dirty="0">
                <a:latin typeface="Courier New"/>
                <a:cs typeface="Courier New"/>
              </a:rPr>
              <a:t>, which must be the same as the lock used in the wait call */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void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cv_signal</a:t>
            </a:r>
            <a:r>
              <a:rPr lang="en-US" sz="2800" b="0" dirty="0">
                <a:latin typeface="Courier New"/>
                <a:cs typeface="Courier New"/>
              </a:rPr>
              <a:t>(</a:t>
            </a:r>
            <a:r>
              <a:rPr lang="en-US" sz="2800" b="0" dirty="0" err="1">
                <a:latin typeface="Courier New"/>
                <a:cs typeface="Courier New"/>
              </a:rPr>
              <a:t>struct</a:t>
            </a:r>
            <a:r>
              <a:rPr lang="en-US" sz="2800" b="0" dirty="0">
                <a:latin typeface="Courier New"/>
                <a:cs typeface="Courier New"/>
              </a:rPr>
              <a:t> cv *c,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struct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 lock *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latin typeface="Courier New"/>
                <a:cs typeface="Courier New"/>
              </a:rPr>
              <a:t>);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606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982B-CFE2-C540-8426-98B82AC3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2954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From </a:t>
            </a:r>
            <a:r>
              <a:rPr lang="en-US" dirty="0" err="1">
                <a:latin typeface="Calibri"/>
                <a:cs typeface="Calibri"/>
              </a:rPr>
              <a:t>AUbatch</a:t>
            </a:r>
            <a:r>
              <a:rPr lang="en-US" dirty="0">
                <a:latin typeface="Calibri"/>
                <a:cs typeface="Calibri"/>
              </a:rPr>
              <a:t> to 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the Producer/Consumer Problem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C92D8-2631-9F43-9FC9-FD5B51268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6" y="1828800"/>
            <a:ext cx="11815347" cy="42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982B-CFE2-C540-8426-98B82AC3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457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Producer/Consumer Implementation </a:t>
            </a:r>
            <a:r>
              <a:rPr lang="en-US" sz="3600" dirty="0">
                <a:solidFill>
                  <a:srgbClr val="DD550C"/>
                </a:solidFill>
                <a:latin typeface="Calibri"/>
                <a:cs typeface="Calibri"/>
              </a:rPr>
              <a:t>without Locks</a:t>
            </a:r>
            <a:endParaRPr lang="en-US" sz="3600" dirty="0">
              <a:solidFill>
                <a:srgbClr val="DD550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15653-B31D-B441-BD73-38F3F269A28B}"/>
              </a:ext>
            </a:extLst>
          </p:cNvPr>
          <p:cNvSpPr/>
          <p:nvPr/>
        </p:nvSpPr>
        <p:spPr>
          <a:xfrm>
            <a:off x="381000" y="622300"/>
            <a:ext cx="685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char buffer[SIZE];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count = 0, head = 0, tail = 0;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lock *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lock_create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for cv”);</a:t>
            </a:r>
          </a:p>
          <a:p>
            <a:pPr algn="l"/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void producer(char c) {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lock_acquire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count++;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buffer[head] = c;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head++;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if (head == SIZE) {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head = 0;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lock_release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33BF6-2814-8E44-A59E-D21766497515}"/>
              </a:ext>
            </a:extLst>
          </p:cNvPr>
          <p:cNvSpPr/>
          <p:nvPr/>
        </p:nvSpPr>
        <p:spPr>
          <a:xfrm>
            <a:off x="6324600" y="2057400"/>
            <a:ext cx="495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latin typeface="Courier New"/>
                <a:cs typeface="Courier New"/>
              </a:rPr>
              <a:t>lock_acquire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mutex</a:t>
            </a:r>
            <a:r>
              <a:rPr lang="en-US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latin typeface="Courier New"/>
                <a:cs typeface="Courier New"/>
              </a:rPr>
              <a:t>lock_release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mutex</a:t>
            </a:r>
            <a:r>
              <a:rPr lang="en-US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0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0C38-DCEC-A64B-A6A6-B89ADF06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685800"/>
          </a:xfrm>
        </p:spPr>
        <p:txBody>
          <a:bodyPr/>
          <a:lstStyle/>
          <a:p>
            <a:r>
              <a:rPr lang="en-US" sz="3600" dirty="0">
                <a:solidFill>
                  <a:srgbClr val="DD550C"/>
                </a:solidFill>
                <a:latin typeface="Calibri"/>
                <a:cs typeface="Calibri"/>
              </a:rPr>
              <a:t>Exercise 2: </a:t>
            </a:r>
            <a:r>
              <a:rPr lang="en-US" sz="3600" dirty="0">
                <a:latin typeface="Calibri"/>
                <a:cs typeface="Calibri"/>
              </a:rPr>
              <a:t>How to handle the empty/full cases using locks?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87B8C-114A-9048-B9BB-CEAB14338085}"/>
              </a:ext>
            </a:extLst>
          </p:cNvPr>
          <p:cNvSpPr/>
          <p:nvPr/>
        </p:nvSpPr>
        <p:spPr>
          <a:xfrm>
            <a:off x="533400" y="76200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(head == SIZE) 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  <a:endParaRPr lang="en-US" sz="20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3881C-7BC1-FD42-A8B6-A8F2C4AD97FE}"/>
              </a:ext>
            </a:extLst>
          </p:cNvPr>
          <p:cNvSpPr/>
          <p:nvPr/>
        </p:nvSpPr>
        <p:spPr>
          <a:xfrm>
            <a:off x="6553200" y="762000"/>
            <a:ext cx="518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while (count == 0)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3B5D6-996C-7943-ADA7-BA8DEAF72A1B}"/>
              </a:ext>
            </a:extLst>
          </p:cNvPr>
          <p:cNvSpPr/>
          <p:nvPr/>
        </p:nvSpPr>
        <p:spPr>
          <a:xfrm>
            <a:off x="1219200" y="5754985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lock_acqure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and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lock_release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are a pair?</a:t>
            </a:r>
          </a:p>
        </p:txBody>
      </p:sp>
    </p:spTree>
    <p:extLst>
      <p:ext uri="{BB962C8B-B14F-4D97-AF65-F5344CB8AC3E}">
        <p14:creationId xmlns:p14="http://schemas.microsoft.com/office/powerpoint/2010/main" val="36600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9858</TotalTime>
  <Words>927</Words>
  <Application>Microsoft Office PowerPoint</Application>
  <PresentationFormat>Widescreen</PresentationFormat>
  <Paragraphs>167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Times New Roman</vt:lpstr>
      <vt:lpstr>Verdana</vt:lpstr>
      <vt:lpstr>nasa.osma.sas2001</vt:lpstr>
      <vt:lpstr>COMP 7500 Advanced Operating Systems</vt:lpstr>
      <vt:lpstr>System Design</vt:lpstr>
      <vt:lpstr>PowerPoint Presentation</vt:lpstr>
      <vt:lpstr>Condition Variables: cv_wait()</vt:lpstr>
      <vt:lpstr>Condition Variables: cv_signal()</vt:lpstr>
      <vt:lpstr>Condition Variables in OS/161</vt:lpstr>
      <vt:lpstr>From AUbatch to  the Producer/Consumer Problem</vt:lpstr>
      <vt:lpstr>Producer/Consumer Implementation without Locks</vt:lpstr>
      <vt:lpstr>Exercise 2: How to handle the empty/full cases using locks?</vt:lpstr>
      <vt:lpstr>Exercise 3: What’s the problem with the lock solution? How can you improve this code using wait and signal?</vt:lpstr>
      <vt:lpstr>How to use condition variables to wait?</vt:lpstr>
      <vt:lpstr>Condition Variables</vt:lpstr>
      <vt:lpstr>Summary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452</cp:revision>
  <cp:lastPrinted>2022-02-18T14:43:01Z</cp:lastPrinted>
  <dcterms:created xsi:type="dcterms:W3CDTF">2010-08-19T20:24:24Z</dcterms:created>
  <dcterms:modified xsi:type="dcterms:W3CDTF">2024-02-16T14:51:30Z</dcterms:modified>
  <cp:category/>
</cp:coreProperties>
</file>